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6" autoAdjust="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3BAA-BEBD-43BC-A7F8-DA4FCB5F5B90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2488-325C-42E5-9B07-CBD19A59E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ADB3-2238-403D-9537-C58414720545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C9F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://www.macalester.edu/psychology/whathap/UBNRP/pain/CaseStudies_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9" y="3581400"/>
            <a:ext cx="307654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Stork l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295464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2392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Neurological Disorders</a:t>
            </a:r>
            <a:br>
              <a:rPr lang="en-US" dirty="0" smtClean="0"/>
            </a:br>
            <a:r>
              <a:rPr lang="en-US" dirty="0" smtClean="0"/>
              <a:t>Lesson 2.5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54287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ill Sans"/>
                <a:cs typeface="Gill Sans"/>
              </a:rPr>
              <a:t>What can </a:t>
            </a:r>
            <a:r>
              <a:rPr lang="en-US" sz="3600" b="1" smtClean="0">
                <a:latin typeface="Gill Sans"/>
                <a:cs typeface="Gill Sans"/>
              </a:rPr>
              <a:t>go wrong?</a:t>
            </a:r>
            <a:endParaRPr lang="en-US" sz="3600" b="1" dirty="0">
              <a:latin typeface="Gill Sans"/>
              <a:cs typeface="Gill Sans"/>
            </a:endParaRPr>
          </a:p>
        </p:txBody>
      </p:sp>
      <p:pic>
        <p:nvPicPr>
          <p:cNvPr id="38" name="Picture 2" descr="http://images.hitfix.com/photos/458611/Worst-Teen-Wolf_gallery_primar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/>
          <a:stretch/>
        </p:blipFill>
        <p:spPr bwMode="auto">
          <a:xfrm>
            <a:off x="5638800" y="2895600"/>
            <a:ext cx="238129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MS plaques s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387875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Yumiko – Alzheimer’s Disease (AD)</a:t>
            </a:r>
            <a:endParaRPr lang="en-US" dirty="0"/>
          </a:p>
        </p:txBody>
      </p:sp>
      <p:pic>
        <p:nvPicPr>
          <p:cNvPr id="6150" name="Picture 6" descr="http://www.mret.com.sg/images/neur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5678" r="21969" b="5548"/>
          <a:stretch/>
        </p:blipFill>
        <p:spPr bwMode="auto">
          <a:xfrm>
            <a:off x="3581400" y="1696370"/>
            <a:ext cx="5410200" cy="401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1.masterfile.com/getImage/NjE5LTAxMjk4NDgxbi4wMDAwMDAwMA=AC7sAH/619-01298481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1130"/>
            <a:ext cx="287916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 What can go wrong?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" y="1827086"/>
            <a:ext cx="7983220" cy="3506914"/>
            <a:chOff x="533400" y="1676400"/>
            <a:chExt cx="7983220" cy="3506914"/>
          </a:xfrm>
        </p:grpSpPr>
        <p:pic>
          <p:nvPicPr>
            <p:cNvPr id="6" name="Picture 2" descr="neuron diagr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76400"/>
              <a:ext cx="7983220" cy="350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002421" y="3775300"/>
              <a:ext cx="990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14793" y="3698079"/>
              <a:ext cx="1143000" cy="41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05185" y="3633788"/>
              <a:ext cx="228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09800" y="4876800"/>
              <a:ext cx="61722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53200" y="4775263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81478" y="3048000"/>
              <a:ext cx="990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71600" y="2959893"/>
              <a:ext cx="11430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0" y="3377633"/>
              <a:ext cx="638178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00170" y="3243944"/>
              <a:ext cx="58375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10190" y="4278086"/>
              <a:ext cx="638178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97721" y="3744357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15000" y="3810000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83920" y="2844751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69121" y="2465465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19200" y="2431485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______________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54058" y="173651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_______________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-7703" y="1750059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_____________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24939" y="3931397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_____________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5400000">
            <a:off x="862851" y="1780255"/>
            <a:ext cx="218740" cy="89866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5400000">
            <a:off x="5139758" y="696914"/>
            <a:ext cx="228604" cy="3055479"/>
          </a:xfrm>
          <a:prstGeom prst="leftBrac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320015" y="2805794"/>
            <a:ext cx="160971" cy="7275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52800" y="3746901"/>
            <a:ext cx="259221" cy="267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80835" y="435926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_____________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145421" y="3378232"/>
            <a:ext cx="97972" cy="29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25458" y="298292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1827086"/>
            <a:ext cx="7983220" cy="3506914"/>
            <a:chOff x="533400" y="1676400"/>
            <a:chExt cx="7983220" cy="3506914"/>
          </a:xfrm>
        </p:grpSpPr>
        <p:pic>
          <p:nvPicPr>
            <p:cNvPr id="6" name="Picture 2" descr="neuron diagr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76400"/>
              <a:ext cx="7983220" cy="350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002421" y="3775300"/>
              <a:ext cx="990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14793" y="3698079"/>
              <a:ext cx="1143000" cy="41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05185" y="3633788"/>
              <a:ext cx="228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09800" y="4876800"/>
              <a:ext cx="61722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53200" y="4775263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81478" y="3048000"/>
              <a:ext cx="990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71600" y="2959893"/>
              <a:ext cx="11430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0" y="3377633"/>
              <a:ext cx="638178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00170" y="3243944"/>
              <a:ext cx="58375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10190" y="4278086"/>
              <a:ext cx="638178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97721" y="3744357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15000" y="3810000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83920" y="2844751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69121" y="2465465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24939" y="3886200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_____________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24938" y="3886200"/>
            <a:ext cx="201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Initial Segment – process inputs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Quick Review – Neuron Parts &amp; Function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19200" y="2431485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______________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54058" y="173651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_______________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-7703" y="1750059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_____________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 rot="5400000">
            <a:off x="862851" y="1780255"/>
            <a:ext cx="218740" cy="89866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5400000">
            <a:off x="5139758" y="696914"/>
            <a:ext cx="228604" cy="3055479"/>
          </a:xfrm>
          <a:prstGeom prst="leftBrac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320015" y="2805794"/>
            <a:ext cx="160971" cy="7275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52800" y="3746901"/>
            <a:ext cx="259221" cy="267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84891" y="443126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_____________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145421" y="3378232"/>
            <a:ext cx="97972" cy="29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25458" y="298292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_______________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7703" y="1750059"/>
            <a:ext cx="290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Dendrites – receive signals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2431484"/>
            <a:ext cx="226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Cell Body – maintains cell life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84916" y="4444014"/>
            <a:ext cx="247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Synapse – send signals chemically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886200" y="2895600"/>
            <a:ext cx="25630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5. Myelin – insulate axon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657600" y="152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Axon – send signals electrically and provides transportation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21" grpId="0"/>
      <p:bldP spid="22" grpId="0"/>
      <p:bldP spid="23" grpId="0"/>
      <p:bldP spid="29" grpId="0"/>
      <p:bldP spid="31" grpId="0"/>
      <p:bldP spid="32" grpId="0"/>
      <p:bldP spid="33" grpId="0"/>
      <p:bldP spid="37" grpId="0"/>
      <p:bldP spid="36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1827086"/>
            <a:ext cx="7983220" cy="3506914"/>
            <a:chOff x="533400" y="1676400"/>
            <a:chExt cx="7983220" cy="3506914"/>
          </a:xfrm>
        </p:grpSpPr>
        <p:pic>
          <p:nvPicPr>
            <p:cNvPr id="4" name="Picture 2" descr="neuron diagr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76400"/>
              <a:ext cx="7983220" cy="350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002421" y="3775300"/>
              <a:ext cx="990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14793" y="3698079"/>
              <a:ext cx="1143000" cy="41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05185" y="3633788"/>
              <a:ext cx="228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4876800"/>
              <a:ext cx="61722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53200" y="4775263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81478" y="3048000"/>
              <a:ext cx="990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71600" y="2959893"/>
              <a:ext cx="11430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0" y="3377633"/>
              <a:ext cx="638178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00170" y="3243944"/>
              <a:ext cx="58375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10190" y="4278086"/>
              <a:ext cx="638178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97721" y="3744357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15000" y="3810000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83920" y="2844751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69121" y="2465465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go wrong?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7703" y="1750059"/>
            <a:ext cx="290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Dendrites – receive signals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24938" y="3879144"/>
            <a:ext cx="201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Initial Segment – process inputs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5400000">
            <a:off x="862851" y="1780255"/>
            <a:ext cx="218740" cy="89866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5400000">
            <a:off x="5139758" y="696914"/>
            <a:ext cx="228604" cy="3055479"/>
          </a:xfrm>
          <a:prstGeom prst="leftBrac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320015" y="2805794"/>
            <a:ext cx="160971" cy="7275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52800" y="3746901"/>
            <a:ext cx="259221" cy="267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77710" y="4441372"/>
            <a:ext cx="247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Synapse – send signals chemically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145421" y="3378232"/>
            <a:ext cx="97972" cy="2946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57600" y="152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Axon – send signals electrically and provides transportation route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2431484"/>
            <a:ext cx="226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Cell Body – maintains cell life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86200" y="2895600"/>
            <a:ext cx="25630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5. Myelin – insulate axon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Gabby – Congenital analgesia</a:t>
            </a:r>
            <a:endParaRPr lang="en-US" dirty="0"/>
          </a:p>
        </p:txBody>
      </p:sp>
      <p:pic>
        <p:nvPicPr>
          <p:cNvPr id="1026" name="Picture 2" descr="http://www.macalester.edu/psychology/whathap/UBNRP/pain/CaseStudies_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6" y="2178786"/>
            <a:ext cx="396973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000861" y="1520916"/>
            <a:ext cx="3304939" cy="4435807"/>
            <a:chOff x="5000861" y="1520916"/>
            <a:chExt cx="3304939" cy="4435807"/>
          </a:xfrm>
        </p:grpSpPr>
        <p:grpSp>
          <p:nvGrpSpPr>
            <p:cNvPr id="8" name="Group 7"/>
            <p:cNvGrpSpPr/>
            <p:nvPr/>
          </p:nvGrpSpPr>
          <p:grpSpPr>
            <a:xfrm>
              <a:off x="5000861" y="2000482"/>
              <a:ext cx="1539240" cy="3781425"/>
              <a:chOff x="4816767" y="1898146"/>
              <a:chExt cx="1539240" cy="378142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816767" y="1898146"/>
                <a:ext cx="1539240" cy="3781425"/>
                <a:chOff x="5166360" y="1905000"/>
                <a:chExt cx="1539240" cy="3781425"/>
              </a:xfrm>
            </p:grpSpPr>
            <p:pic>
              <p:nvPicPr>
                <p:cNvPr id="1028" name="Picture 4" descr="http://www.nature.com/embor/journal/v3/n4/images/embor178-f2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900" r="63612"/>
                <a:stretch/>
              </p:blipFill>
              <p:spPr bwMode="auto">
                <a:xfrm>
                  <a:off x="5166360" y="1905000"/>
                  <a:ext cx="1508760" cy="37814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4" descr="http://www.nature.com/embor/journal/v3/n4/images/embor178-f2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144" t="17733" r="63612" b="71061"/>
                <a:stretch/>
              </p:blipFill>
              <p:spPr bwMode="auto">
                <a:xfrm>
                  <a:off x="5923155" y="2185640"/>
                  <a:ext cx="754380" cy="4237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5" descr="http://www.nature.com/embor/journal/v3/n4/images/embor178-f2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144" t="17733" r="63612" b="71061"/>
                <a:stretch/>
              </p:blipFill>
              <p:spPr bwMode="auto">
                <a:xfrm>
                  <a:off x="5951220" y="3046142"/>
                  <a:ext cx="754380" cy="4237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6" descr="http://www.nature.com/embor/journal/v3/n4/images/embor178-f2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144" t="17733" r="63612" b="71061"/>
                <a:stretch/>
              </p:blipFill>
              <p:spPr bwMode="auto">
                <a:xfrm>
                  <a:off x="5951220" y="4191000"/>
                  <a:ext cx="754380" cy="4237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" name="Rectangle 3"/>
              <p:cNvSpPr/>
              <p:nvPr/>
            </p:nvSpPr>
            <p:spPr>
              <a:xfrm>
                <a:off x="4816767" y="1907439"/>
                <a:ext cx="288633" cy="27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766560" y="2009775"/>
              <a:ext cx="1539240" cy="3781425"/>
              <a:chOff x="6582466" y="1907439"/>
              <a:chExt cx="1539240" cy="378142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582466" y="1907439"/>
                <a:ext cx="1539240" cy="3781425"/>
                <a:chOff x="5166360" y="1905000"/>
                <a:chExt cx="1539240" cy="3781425"/>
              </a:xfrm>
            </p:grpSpPr>
            <p:pic>
              <p:nvPicPr>
                <p:cNvPr id="10" name="Picture 4" descr="http://www.nature.com/embor/journal/v3/n4/images/embor178-f2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900" r="63612"/>
                <a:stretch/>
              </p:blipFill>
              <p:spPr bwMode="auto">
                <a:xfrm>
                  <a:off x="5166360" y="1905000"/>
                  <a:ext cx="1508760" cy="37814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0" descr="http://www.nature.com/embor/journal/v3/n4/images/embor178-f2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144" t="17733" r="63612" b="71061"/>
                <a:stretch/>
              </p:blipFill>
              <p:spPr bwMode="auto">
                <a:xfrm>
                  <a:off x="5923155" y="2185640"/>
                  <a:ext cx="754380" cy="4237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1" descr="http://www.nature.com/embor/journal/v3/n4/images/embor178-f2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144" t="17733" r="63612" b="71061"/>
                <a:stretch/>
              </p:blipFill>
              <p:spPr bwMode="auto">
                <a:xfrm>
                  <a:off x="5951220" y="3046142"/>
                  <a:ext cx="754380" cy="4237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2" descr="http://www.nature.com/embor/journal/v3/n4/images/embor178-f2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144" t="17733" r="63612" b="71061"/>
                <a:stretch/>
              </p:blipFill>
              <p:spPr bwMode="auto">
                <a:xfrm>
                  <a:off x="5951220" y="4191000"/>
                  <a:ext cx="754380" cy="4237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" name="Rectangle 14"/>
              <p:cNvSpPr/>
              <p:nvPr/>
            </p:nvSpPr>
            <p:spPr>
              <a:xfrm>
                <a:off x="6582466" y="1924747"/>
                <a:ext cx="275534" cy="27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017588" y="1520916"/>
              <a:ext cx="1761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Normal Patient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57498" y="1520916"/>
              <a:ext cx="85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Gabby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78504" y="2164612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57497" y="4710228"/>
              <a:ext cx="713657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0" b="1" dirty="0" smtClean="0"/>
                <a:t>X</a:t>
              </a:r>
              <a:endParaRPr lang="en-US" sz="7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37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Mitchell – Hereditary Spastic Paraplegia (HSP)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57600" y="1295400"/>
            <a:ext cx="5453135" cy="5126333"/>
            <a:chOff x="3657600" y="1460468"/>
            <a:chExt cx="5453135" cy="5126333"/>
          </a:xfrm>
        </p:grpSpPr>
        <p:pic>
          <p:nvPicPr>
            <p:cNvPr id="2051" name="Picture 3" descr="kinesi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9"/>
            <a:stretch/>
          </p:blipFill>
          <p:spPr bwMode="auto">
            <a:xfrm>
              <a:off x="3677576" y="3352799"/>
              <a:ext cx="2961863" cy="210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639439" y="1460468"/>
              <a:ext cx="2471296" cy="5126333"/>
              <a:chOff x="271953" y="1460468"/>
              <a:chExt cx="2471296" cy="512633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953" y="1460468"/>
                <a:ext cx="2471296" cy="4905925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068651" y="1973638"/>
                <a:ext cx="917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nucleus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59222" y="6217469"/>
                <a:ext cx="956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synapse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7416161" y="4405162"/>
              <a:ext cx="438950" cy="31923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600" y="3352800"/>
              <a:ext cx="2961863" cy="210472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619463" y="3352800"/>
              <a:ext cx="796698" cy="105236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619463" y="4724400"/>
              <a:ext cx="796698" cy="73312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788099" y="2590800"/>
            <a:ext cx="2740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HSP defects with </a:t>
            </a:r>
            <a:r>
              <a:rPr lang="en-US" sz="2000" dirty="0" err="1" smtClean="0"/>
              <a:t>Kinesin</a:t>
            </a:r>
            <a:endParaRPr lang="en-US" sz="2000" dirty="0"/>
          </a:p>
        </p:txBody>
      </p:sp>
      <p:pic>
        <p:nvPicPr>
          <p:cNvPr id="4098" name="Picture 2" descr="http://images.hitfix.com/photos/458611/Worst-Teen-Wolf_gallery_primar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/>
          <a:stretch/>
        </p:blipFill>
        <p:spPr bwMode="auto">
          <a:xfrm>
            <a:off x="304800" y="2158304"/>
            <a:ext cx="2894101" cy="32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– Diabetic Neuropathy</a:t>
            </a:r>
            <a:endParaRPr lang="en-US" dirty="0"/>
          </a:p>
        </p:txBody>
      </p:sp>
      <p:pic>
        <p:nvPicPr>
          <p:cNvPr id="3077" name="Picture 5" descr="Diseased blood vesse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399"/>
            <a:ext cx="3962400" cy="412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mage1.masterfile.com/getImage/NjAwLTAxNjA0MDcwbi4wMDAwMDAwMA=ANnc-P/600-01604070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7" b="14701"/>
          <a:stretch/>
        </p:blipFill>
        <p:spPr bwMode="auto">
          <a:xfrm>
            <a:off x="213360" y="2209800"/>
            <a:ext cx="4110990" cy="33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Allison – Charcot-Marie Tooth Disease (CMTD)</a:t>
            </a:r>
            <a:endParaRPr lang="en-US" dirty="0"/>
          </a:p>
        </p:txBody>
      </p:sp>
      <p:pic>
        <p:nvPicPr>
          <p:cNvPr id="4098" name="Picture 2" descr="http://t3.gstatic.com/images?q=tbn:ANd9GcTz4zXemE_aw_MiKCpQ_icUOrVdgsfOwgzSH5Vm-diCWgKD2VF8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167743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tork l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462923"/>
            <a:ext cx="2667000" cy="225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t0.gstatic.com/images?q=tbn:ANd9GcQxpmYMyz51TfOmgqZEf2id8MUgK-ydIVt4BZtT_5vHsVeG-d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17" y="4062763"/>
            <a:ext cx="2971368" cy="24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4945" y="175952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Champagne Legs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06100" y="4343399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Defects with Peripheral Myelin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87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 – Multiple Sclerosis (MS)</a:t>
            </a:r>
            <a:endParaRPr lang="en-US" dirty="0"/>
          </a:p>
        </p:txBody>
      </p:sp>
      <p:pic>
        <p:nvPicPr>
          <p:cNvPr id="5123" name="Picture 3" descr="MS plaques 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4350562"/>
            <a:ext cx="3810001" cy="209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S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81" y="1524000"/>
            <a:ext cx="3606636" cy="260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delivery.superstock.com/WI/223/4029/PreviewComp/SuperStock_4029R-1873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4"/>
          <a:stretch/>
        </p:blipFill>
        <p:spPr bwMode="auto">
          <a:xfrm>
            <a:off x="140335" y="1981200"/>
            <a:ext cx="3730625" cy="364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208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Neurological Disorders Lesson 2.5 </vt:lpstr>
      <vt:lpstr>Do Now: What can go wrong?</vt:lpstr>
      <vt:lpstr>Quick Review – Neuron Parts &amp; Function</vt:lpstr>
      <vt:lpstr>What can go wrong?</vt:lpstr>
      <vt:lpstr>Gabby – Congenital analgesia</vt:lpstr>
      <vt:lpstr>Mitchell – Hereditary Spastic Paraplegia (HSP)</vt:lpstr>
      <vt:lpstr>Albert – Diabetic Neuropathy</vt:lpstr>
      <vt:lpstr>Allison – Charcot-Marie Tooth Disease (CMTD)</vt:lpstr>
      <vt:lpstr>Maria – Multiple Sclerosis (MS)</vt:lpstr>
      <vt:lpstr>Yumiko – Alzheimer’s Disease (AD)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Senses In the Brain</dc:title>
  <dc:creator>KatieJeff</dc:creator>
  <cp:lastModifiedBy>Katie</cp:lastModifiedBy>
  <cp:revision>45</cp:revision>
  <dcterms:created xsi:type="dcterms:W3CDTF">2012-02-13T17:36:38Z</dcterms:created>
  <dcterms:modified xsi:type="dcterms:W3CDTF">2012-04-10T13:48:05Z</dcterms:modified>
</cp:coreProperties>
</file>